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nton" charset="1" panose="00000500000000000000"/>
      <p:regular r:id="rId11"/>
    </p:embeddedFont>
    <p:embeddedFont>
      <p:font typeface="Raleway Bold" charset="1" panose="00000000000000000000"/>
      <p:regular r:id="rId12"/>
    </p:embeddedFont>
    <p:embeddedFont>
      <p:font typeface="Canva Sans" charset="1" panose="020B0503030501040103"/>
      <p:regular r:id="rId13"/>
    </p:embeddedFont>
    <p:embeddedFont>
      <p:font typeface="Raleway" charset="1" panose="00000000000000000000"/>
      <p:regular r:id="rId14"/>
    </p:embeddedFont>
    <p:embeddedFont>
      <p:font typeface="Canva Sans Bold" charset="1" panose="020B08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53351" y="532919"/>
            <a:ext cx="10419806" cy="9221162"/>
          </a:xfrm>
          <a:custGeom>
            <a:avLst/>
            <a:gdLst/>
            <a:ahLst/>
            <a:cxnLst/>
            <a:rect r="r" b="b" t="t" l="l"/>
            <a:pathLst>
              <a:path h="9221162" w="10419806">
                <a:moveTo>
                  <a:pt x="0" y="0"/>
                </a:moveTo>
                <a:lnTo>
                  <a:pt x="10419806" y="0"/>
                </a:lnTo>
                <a:lnTo>
                  <a:pt x="10419806" y="9221162"/>
                </a:lnTo>
                <a:lnTo>
                  <a:pt x="0" y="9221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19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90398" y="9018997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5"/>
                </a:lnTo>
                <a:lnTo>
                  <a:pt x="0" y="445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53351" y="2342271"/>
            <a:ext cx="10422929" cy="2334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34"/>
              </a:lnSpc>
              <a:spcBef>
                <a:spcPct val="0"/>
              </a:spcBef>
            </a:pPr>
            <a:r>
              <a:rPr lang="en-US" sz="67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AI Style: Virtual Dressing Room Revolution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41609" y="5260689"/>
            <a:ext cx="8046413" cy="523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1"/>
              </a:lnSpc>
              <a:spcBef>
                <a:spcPct val="0"/>
              </a:spcBef>
            </a:pPr>
            <a:r>
              <a:rPr lang="en-US" b="true" sz="3001" spc="161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INNOVATION HUB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35843" y="9161488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04576" y="8496468"/>
            <a:ext cx="4317355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📞 +9111679386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📧 snigdha.kushwaha@mitwpu.edu.in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957343" y="6117107"/>
            <a:ext cx="3214946" cy="2084086"/>
            <a:chOff x="0" y="0"/>
            <a:chExt cx="2822937" cy="18299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22937" cy="1829967"/>
            </a:xfrm>
            <a:custGeom>
              <a:avLst/>
              <a:gdLst/>
              <a:ahLst/>
              <a:cxnLst/>
              <a:rect r="r" b="b" t="t" l="l"/>
              <a:pathLst>
                <a:path h="1829967" w="2822937">
                  <a:moveTo>
                    <a:pt x="0" y="0"/>
                  </a:moveTo>
                  <a:lnTo>
                    <a:pt x="2822937" y="0"/>
                  </a:lnTo>
                  <a:lnTo>
                    <a:pt x="2822937" y="1829967"/>
                  </a:lnTo>
                  <a:lnTo>
                    <a:pt x="0" y="18299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822937" cy="18871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640004" indent="-213335" lvl="2">
                <a:lnSpc>
                  <a:spcPts val="3919"/>
                </a:lnSpc>
                <a:buFont typeface="Arial"/>
                <a:buChar char="⚬"/>
              </a:pPr>
              <a:r>
                <a:rPr lang="en-US" sz="2798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Snigdha</a:t>
              </a:r>
            </a:p>
            <a:p>
              <a:pPr algn="just" marL="640004" indent="-213335" lvl="2">
                <a:lnSpc>
                  <a:spcPts val="3919"/>
                </a:lnSpc>
                <a:buFont typeface="Arial"/>
                <a:buChar char="⚬"/>
              </a:pPr>
              <a:r>
                <a:rPr lang="en-US" sz="2798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Keshvi</a:t>
              </a:r>
            </a:p>
            <a:p>
              <a:pPr algn="just" marL="640004" indent="-213335" lvl="2">
                <a:lnSpc>
                  <a:spcPts val="3919"/>
                </a:lnSpc>
                <a:buFont typeface="Arial"/>
                <a:buChar char="⚬"/>
              </a:pPr>
              <a:r>
                <a:rPr lang="en-US" sz="2798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Saichandan</a:t>
              </a:r>
            </a:p>
            <a:p>
              <a:pPr algn="just" marL="640004" indent="-213335" lvl="2">
                <a:lnSpc>
                  <a:spcPts val="3919"/>
                </a:lnSpc>
                <a:buFont typeface="Arial"/>
                <a:buChar char="⚬"/>
              </a:pPr>
              <a:r>
                <a:rPr lang="en-US" sz="2798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Videeta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26609" y="2677869"/>
            <a:ext cx="8160055" cy="4717995"/>
          </a:xfrm>
          <a:custGeom>
            <a:avLst/>
            <a:gdLst/>
            <a:ahLst/>
            <a:cxnLst/>
            <a:rect r="r" b="b" t="t" l="l"/>
            <a:pathLst>
              <a:path h="4717995" w="8160055">
                <a:moveTo>
                  <a:pt x="0" y="0"/>
                </a:moveTo>
                <a:lnTo>
                  <a:pt x="8160055" y="0"/>
                </a:lnTo>
                <a:lnTo>
                  <a:pt x="8160055" y="4717996"/>
                </a:lnTo>
                <a:lnTo>
                  <a:pt x="0" y="47179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44619" y="5687058"/>
            <a:ext cx="6420174" cy="2439666"/>
          </a:xfrm>
          <a:custGeom>
            <a:avLst/>
            <a:gdLst/>
            <a:ahLst/>
            <a:cxnLst/>
            <a:rect r="r" b="b" t="t" l="l"/>
            <a:pathLst>
              <a:path h="2439666" w="6420174">
                <a:moveTo>
                  <a:pt x="0" y="0"/>
                </a:moveTo>
                <a:lnTo>
                  <a:pt x="6420174" y="0"/>
                </a:lnTo>
                <a:lnTo>
                  <a:pt x="6420174" y="2439666"/>
                </a:lnTo>
                <a:lnTo>
                  <a:pt x="0" y="24396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256668" y="6069324"/>
            <a:ext cx="3859992" cy="4114800"/>
          </a:xfrm>
          <a:custGeom>
            <a:avLst/>
            <a:gdLst/>
            <a:ahLst/>
            <a:cxnLst/>
            <a:rect r="r" b="b" t="t" l="l"/>
            <a:pathLst>
              <a:path h="4114800" w="3859992">
                <a:moveTo>
                  <a:pt x="0" y="0"/>
                </a:moveTo>
                <a:lnTo>
                  <a:pt x="3859992" y="0"/>
                </a:lnTo>
                <a:lnTo>
                  <a:pt x="38599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66773" y="3626790"/>
            <a:ext cx="5267534" cy="3147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239"/>
              </a:lnSpc>
            </a:pPr>
            <a:r>
              <a:rPr lang="en-US" sz="112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OUR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16808" y="3504285"/>
            <a:ext cx="7013083" cy="1629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Our project features an AI-driven Virtual Dressing Room that is designed to be user-friendly and has the potential to significantly enhance market opportunities.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2281" y="3950750"/>
            <a:ext cx="4929188" cy="4923026"/>
          </a:xfrm>
          <a:custGeom>
            <a:avLst/>
            <a:gdLst/>
            <a:ahLst/>
            <a:cxnLst/>
            <a:rect r="r" b="b" t="t" l="l"/>
            <a:pathLst>
              <a:path h="4923026" w="4929188">
                <a:moveTo>
                  <a:pt x="0" y="0"/>
                </a:moveTo>
                <a:lnTo>
                  <a:pt x="4929188" y="0"/>
                </a:lnTo>
                <a:lnTo>
                  <a:pt x="4929188" y="4923026"/>
                </a:lnTo>
                <a:lnTo>
                  <a:pt x="0" y="4923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83898" y="1843389"/>
            <a:ext cx="10855512" cy="6276460"/>
          </a:xfrm>
          <a:custGeom>
            <a:avLst/>
            <a:gdLst/>
            <a:ahLst/>
            <a:cxnLst/>
            <a:rect r="r" b="b" t="t" l="l"/>
            <a:pathLst>
              <a:path h="6276460" w="10855512">
                <a:moveTo>
                  <a:pt x="0" y="0"/>
                </a:moveTo>
                <a:lnTo>
                  <a:pt x="10855512" y="0"/>
                </a:lnTo>
                <a:lnTo>
                  <a:pt x="10855512" y="6276460"/>
                </a:lnTo>
                <a:lnTo>
                  <a:pt x="0" y="62764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515603" y="3950750"/>
            <a:ext cx="3086100" cy="3101262"/>
            <a:chOff x="0" y="0"/>
            <a:chExt cx="812800" cy="8167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6793"/>
            </a:xfrm>
            <a:custGeom>
              <a:avLst/>
              <a:gdLst/>
              <a:ahLst/>
              <a:cxnLst/>
              <a:rect r="r" b="b" t="t" l="l"/>
              <a:pathLst>
                <a:path h="81679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6793"/>
                  </a:lnTo>
                  <a:lnTo>
                    <a:pt x="0" y="816793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34000"/>
                  </a:srgbClr>
                </a:gs>
                <a:gs pos="100000">
                  <a:srgbClr val="AF2BA5">
                    <a:alpha val="34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4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16364" y="1910064"/>
            <a:ext cx="4278469" cy="1794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8"/>
              </a:lnSpc>
            </a:pPr>
            <a:r>
              <a:rPr lang="en-US" sz="6429">
                <a:solidFill>
                  <a:srgbClr val="FFFFFF">
                    <a:alpha val="80000"/>
                  </a:srgbClr>
                </a:solidFill>
                <a:latin typeface="Anton"/>
                <a:ea typeface="Anton"/>
                <a:cs typeface="Anton"/>
                <a:sym typeface="Anton"/>
              </a:rPr>
              <a:t>PROBLEM STATEMENTS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515603" y="2752384"/>
            <a:ext cx="3086100" cy="1198366"/>
            <a:chOff x="0" y="0"/>
            <a:chExt cx="812800" cy="3156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315619"/>
            </a:xfrm>
            <a:custGeom>
              <a:avLst/>
              <a:gdLst/>
              <a:ahLst/>
              <a:cxnLst/>
              <a:rect r="r" b="b" t="t" l="l"/>
              <a:pathLst>
                <a:path h="3156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15619"/>
                  </a:lnTo>
                  <a:lnTo>
                    <a:pt x="0" y="315619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56000"/>
                  </a:srgbClr>
                </a:gs>
                <a:gs pos="100000">
                  <a:srgbClr val="AF2BA5">
                    <a:alpha val="56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353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771868" y="3004193"/>
            <a:ext cx="2573569" cy="70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8"/>
              </a:lnSpc>
            </a:pPr>
            <a:r>
              <a:rPr lang="en-US" sz="244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Fitting Room Inefficiency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774779" y="3943317"/>
            <a:ext cx="3086100" cy="3101262"/>
            <a:chOff x="0" y="0"/>
            <a:chExt cx="812800" cy="81679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6793"/>
            </a:xfrm>
            <a:custGeom>
              <a:avLst/>
              <a:gdLst/>
              <a:ahLst/>
              <a:cxnLst/>
              <a:rect r="r" b="b" t="t" l="l"/>
              <a:pathLst>
                <a:path h="81679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6793"/>
                  </a:lnTo>
                  <a:lnTo>
                    <a:pt x="0" y="816793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34000"/>
                  </a:srgbClr>
                </a:gs>
                <a:gs pos="100000">
                  <a:srgbClr val="AF2BA5">
                    <a:alpha val="34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4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774779" y="2744952"/>
            <a:ext cx="3086100" cy="1198366"/>
            <a:chOff x="0" y="0"/>
            <a:chExt cx="812800" cy="31561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315619"/>
            </a:xfrm>
            <a:custGeom>
              <a:avLst/>
              <a:gdLst/>
              <a:ahLst/>
              <a:cxnLst/>
              <a:rect r="r" b="b" t="t" l="l"/>
              <a:pathLst>
                <a:path h="3156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15619"/>
                  </a:lnTo>
                  <a:lnTo>
                    <a:pt x="0" y="315619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56000"/>
                  </a:srgbClr>
                </a:gs>
                <a:gs pos="100000">
                  <a:srgbClr val="AF2BA5">
                    <a:alpha val="56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353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1031045" y="2989328"/>
            <a:ext cx="2829835" cy="70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8"/>
              </a:lnSpc>
            </a:pPr>
            <a:r>
              <a:rPr lang="en-US" sz="244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High Online Return Rates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4033956" y="3935885"/>
            <a:ext cx="3086100" cy="3101262"/>
            <a:chOff x="0" y="0"/>
            <a:chExt cx="812800" cy="81679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6793"/>
            </a:xfrm>
            <a:custGeom>
              <a:avLst/>
              <a:gdLst/>
              <a:ahLst/>
              <a:cxnLst/>
              <a:rect r="r" b="b" t="t" l="l"/>
              <a:pathLst>
                <a:path h="81679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6793"/>
                  </a:lnTo>
                  <a:lnTo>
                    <a:pt x="0" y="816793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34000"/>
                  </a:srgbClr>
                </a:gs>
                <a:gs pos="100000">
                  <a:srgbClr val="AF2BA5">
                    <a:alpha val="34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4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033956" y="2737520"/>
            <a:ext cx="3086100" cy="1198366"/>
            <a:chOff x="0" y="0"/>
            <a:chExt cx="812800" cy="3156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315619"/>
            </a:xfrm>
            <a:custGeom>
              <a:avLst/>
              <a:gdLst/>
              <a:ahLst/>
              <a:cxnLst/>
              <a:rect r="r" b="b" t="t" l="l"/>
              <a:pathLst>
                <a:path h="31561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15619"/>
                  </a:lnTo>
                  <a:lnTo>
                    <a:pt x="0" y="315619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56000"/>
                  </a:srgbClr>
                </a:gs>
                <a:gs pos="100000">
                  <a:srgbClr val="AF2BA5">
                    <a:alpha val="56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3537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370969" y="2817878"/>
            <a:ext cx="2573569" cy="1047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8"/>
              </a:lnSpc>
            </a:pPr>
            <a:r>
              <a:rPr lang="en-US" sz="244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Lack of Personalised Experience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852615" y="4322512"/>
            <a:ext cx="2412074" cy="1619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3"/>
              </a:lnSpc>
              <a:spcBef>
                <a:spcPct val="0"/>
              </a:spcBef>
            </a:pPr>
            <a:r>
              <a:rPr lang="en-US" sz="18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Many establishments do not offer fitting rooms for customers to try on clothing or apparel.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111792" y="4322512"/>
            <a:ext cx="2412074" cy="1943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3"/>
              </a:lnSpc>
              <a:spcBef>
                <a:spcPct val="0"/>
              </a:spcBef>
            </a:pPr>
            <a:r>
              <a:rPr lang="en-US" sz="18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As a result of high return rates, customers frequently find themselves with incorrectly sized or defective clothing.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370969" y="4322512"/>
            <a:ext cx="2412074" cy="1295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3"/>
              </a:lnSpc>
              <a:spcBef>
                <a:spcPct val="0"/>
              </a:spcBef>
            </a:pPr>
            <a:r>
              <a:rPr lang="en-US" sz="185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Many first-time shoppers require try-on rooms because they lack experience.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516364" y="4134212"/>
            <a:ext cx="4907473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How can AI be leveraged to create a Virtual Dressing Room that enhances online shopping by providing accurate clothing fit, realism, and reducing return rates?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  <p:transition spd="slow">
    <p:cover dir="l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5388">
            <a:off x="4187227" y="5365567"/>
            <a:ext cx="4032087" cy="3629631"/>
          </a:xfrm>
          <a:custGeom>
            <a:avLst/>
            <a:gdLst/>
            <a:ahLst/>
            <a:cxnLst/>
            <a:rect r="r" b="b" t="t" l="l"/>
            <a:pathLst>
              <a:path h="3629631" w="4032087">
                <a:moveTo>
                  <a:pt x="0" y="0"/>
                </a:moveTo>
                <a:lnTo>
                  <a:pt x="4032087" y="0"/>
                </a:lnTo>
                <a:lnTo>
                  <a:pt x="4032087" y="3629631"/>
                </a:lnTo>
                <a:lnTo>
                  <a:pt x="0" y="36296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586770"/>
            <a:ext cx="7218264" cy="5779329"/>
          </a:xfrm>
          <a:custGeom>
            <a:avLst/>
            <a:gdLst/>
            <a:ahLst/>
            <a:cxnLst/>
            <a:rect r="r" b="b" t="t" l="l"/>
            <a:pathLst>
              <a:path h="5779329" w="7218264">
                <a:moveTo>
                  <a:pt x="0" y="0"/>
                </a:moveTo>
                <a:lnTo>
                  <a:pt x="7218264" y="0"/>
                </a:lnTo>
                <a:lnTo>
                  <a:pt x="7218264" y="5779329"/>
                </a:lnTo>
                <a:lnTo>
                  <a:pt x="0" y="57793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956171" y="1574554"/>
            <a:ext cx="10235719" cy="1073380"/>
            <a:chOff x="0" y="0"/>
            <a:chExt cx="2695827" cy="2827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95827" cy="282701"/>
            </a:xfrm>
            <a:custGeom>
              <a:avLst/>
              <a:gdLst/>
              <a:ahLst/>
              <a:cxnLst/>
              <a:rect r="r" b="b" t="t" l="l"/>
              <a:pathLst>
                <a:path h="282701" w="2695827">
                  <a:moveTo>
                    <a:pt x="0" y="0"/>
                  </a:moveTo>
                  <a:lnTo>
                    <a:pt x="2695827" y="0"/>
                  </a:lnTo>
                  <a:lnTo>
                    <a:pt x="2695827" y="282701"/>
                  </a:lnTo>
                  <a:lnTo>
                    <a:pt x="0" y="282701"/>
                  </a:lnTo>
                  <a:close/>
                </a:path>
              </a:pathLst>
            </a:custGeom>
            <a:gradFill rotWithShape="true">
              <a:gsLst>
                <a:gs pos="0">
                  <a:srgbClr val="365E93">
                    <a:alpha val="56000"/>
                  </a:srgbClr>
                </a:gs>
                <a:gs pos="100000">
                  <a:srgbClr val="AF2BA5">
                    <a:alpha val="56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695827" cy="3208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956171" y="433351"/>
            <a:ext cx="6108171" cy="2214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88"/>
              </a:lnSpc>
            </a:pPr>
            <a:r>
              <a:rPr lang="en-US" sz="797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PROJECT </a:t>
            </a:r>
          </a:p>
          <a:p>
            <a:pPr algn="l">
              <a:lnSpc>
                <a:spcPts val="8688"/>
              </a:lnSpc>
            </a:pPr>
            <a:r>
              <a:rPr lang="en-US" sz="797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80705" y="3053677"/>
            <a:ext cx="7669855" cy="5721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89"/>
              </a:lnSpc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Key Benefits:</a:t>
            </a:r>
          </a:p>
          <a:p>
            <a:pPr algn="l" marL="0" indent="0" lvl="0">
              <a:lnSpc>
                <a:spcPts val="3289"/>
              </a:lnSpc>
            </a:pPr>
          </a:p>
          <a:p>
            <a:pPr algn="l" marL="507261" indent="-253630" lvl="1">
              <a:lnSpc>
                <a:spcPts val="3289"/>
              </a:lnSpc>
              <a:buFont typeface="Arial"/>
              <a:buChar char="•"/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Lower Return Rates</a:t>
            </a:r>
          </a:p>
          <a:p>
            <a:pPr algn="l" marL="507261" indent="-253630" lvl="1">
              <a:lnSpc>
                <a:spcPts val="3289"/>
              </a:lnSpc>
              <a:buFont typeface="Arial"/>
              <a:buChar char="•"/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Boosted Sales</a:t>
            </a:r>
          </a:p>
          <a:p>
            <a:pPr algn="l" marL="507261" indent="-253630" lvl="1">
              <a:lnSpc>
                <a:spcPts val="3289"/>
              </a:lnSpc>
              <a:buFont typeface="Arial"/>
              <a:buChar char="•"/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Improved Convenience</a:t>
            </a:r>
          </a:p>
          <a:p>
            <a:pPr algn="l">
              <a:lnSpc>
                <a:spcPts val="3289"/>
              </a:lnSpc>
            </a:pPr>
          </a:p>
          <a:p>
            <a:pPr algn="l" marL="0" indent="0" lvl="0">
              <a:lnSpc>
                <a:spcPts val="3289"/>
              </a:lnSpc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Highlighting Transformation:</a:t>
            </a:r>
          </a:p>
          <a:p>
            <a:pPr algn="l" marL="0" indent="0" lvl="0">
              <a:lnSpc>
                <a:spcPts val="3289"/>
              </a:lnSpc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This initiative showcases a groundbreaking shift that focuses on transforming the shopping experience for both users and online shoppers.</a:t>
            </a:r>
          </a:p>
          <a:p>
            <a:pPr algn="l" marL="0" indent="0" lvl="0">
              <a:lnSpc>
                <a:spcPts val="3289"/>
              </a:lnSpc>
            </a:pPr>
          </a:p>
          <a:p>
            <a:pPr algn="l" marL="0" indent="0" lvl="0">
              <a:lnSpc>
                <a:spcPts val="3289"/>
              </a:lnSpc>
            </a:pPr>
            <a:r>
              <a:rPr lang="en-US" b="true" sz="234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 call to the Future of Virtual Fitting: </a:t>
            </a:r>
          </a:p>
          <a:p>
            <a:pPr algn="l">
              <a:lnSpc>
                <a:spcPts val="3289"/>
              </a:lnSpc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Our project is the next step in the evolution of virtual dressing and size fitting.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27342" y="3980122"/>
            <a:ext cx="12327182" cy="2326756"/>
          </a:xfrm>
          <a:custGeom>
            <a:avLst/>
            <a:gdLst/>
            <a:ahLst/>
            <a:cxnLst/>
            <a:rect r="r" b="b" t="t" l="l"/>
            <a:pathLst>
              <a:path h="2326756" w="12327182">
                <a:moveTo>
                  <a:pt x="0" y="0"/>
                </a:moveTo>
                <a:lnTo>
                  <a:pt x="12327182" y="0"/>
                </a:lnTo>
                <a:lnTo>
                  <a:pt x="12327182" y="2326756"/>
                </a:lnTo>
                <a:lnTo>
                  <a:pt x="0" y="2326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445445" y="445444"/>
                </a:moveTo>
                <a:lnTo>
                  <a:pt x="0" y="445444"/>
                </a:lnTo>
                <a:lnTo>
                  <a:pt x="0" y="0"/>
                </a:lnTo>
                <a:lnTo>
                  <a:pt x="445445" y="0"/>
                </a:lnTo>
                <a:lnTo>
                  <a:pt x="445445" y="44544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82413" y="1719789"/>
            <a:ext cx="10263144" cy="5742950"/>
          </a:xfrm>
          <a:custGeom>
            <a:avLst/>
            <a:gdLst/>
            <a:ahLst/>
            <a:cxnLst/>
            <a:rect r="r" b="b" t="t" l="l"/>
            <a:pathLst>
              <a:path h="5742950" w="10263144">
                <a:moveTo>
                  <a:pt x="0" y="0"/>
                </a:moveTo>
                <a:lnTo>
                  <a:pt x="10263144" y="0"/>
                </a:lnTo>
                <a:lnTo>
                  <a:pt x="10263144" y="5742951"/>
                </a:lnTo>
                <a:lnTo>
                  <a:pt x="0" y="57429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98743" y="3761826"/>
            <a:ext cx="9490515" cy="248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350"/>
              </a:lnSpc>
              <a:spcBef>
                <a:spcPct val="0"/>
              </a:spcBef>
            </a:pPr>
            <a:r>
              <a:rPr lang="en-US" sz="14535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DAGgGpOHEto</dc:identifier>
  <dcterms:modified xsi:type="dcterms:W3CDTF">2011-08-01T06:04:30Z</dcterms:modified>
  <cp:revision>1</cp:revision>
  <dc:title>Group-9</dc:title>
</cp:coreProperties>
</file>

<file path=docProps/thumbnail.jpeg>
</file>